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430" r:id="rId4"/>
    <p:sldId id="258" r:id="rId5"/>
    <p:sldId id="259" r:id="rId6"/>
    <p:sldId id="431" r:id="rId7"/>
    <p:sldId id="432" r:id="rId8"/>
    <p:sldId id="433" r:id="rId9"/>
    <p:sldId id="435" r:id="rId10"/>
    <p:sldId id="434" r:id="rId11"/>
    <p:sldId id="436" r:id="rId12"/>
    <p:sldId id="437" r:id="rId13"/>
    <p:sldId id="438" r:id="rId14"/>
    <p:sldId id="440" r:id="rId15"/>
    <p:sldId id="439" r:id="rId16"/>
    <p:sldId id="441" r:id="rId17"/>
    <p:sldId id="442" r:id="rId18"/>
    <p:sldId id="443" r:id="rId19"/>
    <p:sldId id="269" r:id="rId20"/>
    <p:sldId id="276" r:id="rId21"/>
    <p:sldId id="272" r:id="rId22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4" autoAdjust="0"/>
    <p:restoredTop sz="86391" autoAdjust="0"/>
  </p:normalViewPr>
  <p:slideViewPr>
    <p:cSldViewPr snapToGrid="0">
      <p:cViewPr varScale="1">
        <p:scale>
          <a:sx n="71" d="100"/>
          <a:sy n="71" d="100"/>
        </p:scale>
        <p:origin x="91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4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861B-DADD-482D-BB79-0E303A390E06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127CC-18EB-4A30-9A83-71828FA7D50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9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44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5B441-2285-B506-DDAE-0DE9FFFC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9F71109-5DF2-9D2E-7705-B9906968F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8435B2-679B-1128-C62B-8A57840A4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F4C7E05-6188-A954-A00C-08CD432CC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889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0202B-6A17-DC1B-8EB0-225FC371B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C700E13-4B3D-DA3D-EA7E-B4BEBC28A4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65E1280-946B-C412-B53A-C5389C26A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EEB24C-64FD-34A6-3B46-D0CF4B0B5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353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B695-55EF-E73E-8053-6BCE65F1F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4670C79-1D17-D771-6F33-87FBAE27D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D1B13E4-A09F-66F1-BCBA-875419031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186C0F-262A-62B4-276E-A548397B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17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54FD3-986A-1B9B-C849-1A2353B1F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640C9B7-8985-F309-2C3A-13DEED7AA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D97C42-0147-9356-2FCF-11656698F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423870-001F-FA21-8F2B-0DB01FE1B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33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C318-2CD8-ACFA-C7CA-53968835E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3A72AE1-7592-94E9-B9EB-0221E8096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0D0497-B49B-1523-DA2D-84DB06155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BAF986-2D1E-8F7B-F823-F253655E2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438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9E34B-24A1-6201-A375-D92698274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7977C10-A998-53A8-0031-BC0B793B9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F8B2505-CE1B-26EF-2BBE-81BDCB05B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90BF62-0AD4-B69B-02CB-BADAC4742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232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62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685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22FFA-2745-EF47-08DD-4B59DE5ED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25813A-529F-FAE8-947C-99572A145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4409A21-327F-A240-99B0-BB1A08BB6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EEA44E-5810-F843-D73A-6FD4437FC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29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32657-7F78-6621-4ECC-9C49A3138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32B191-DF65-CF09-89B6-74D9F37AA6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B839A6-4745-5A7C-6E0B-A7DD3DF63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233981-117A-0E82-32EA-F5BE3A723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949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8686A-FD03-BFE4-4265-82455F9A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77C747E-5AC6-2B7F-A926-88E16D921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944394-E300-1AD3-58CF-1D2C012FDB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5ACB99-83D5-EC11-3E1D-C72F81983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369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D4414-4D08-4786-020C-F0DCDA978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5DFF93-7F8B-B39B-36C6-B872393DA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0A8441-047C-64E8-53A0-FB01DBB74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BF4DF0-FC38-94EE-D783-2C423EB5D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86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0F824-707D-0B39-CDCC-0B89A1900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144DE5D-1CBC-9F6A-0FBD-EC6736A83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9552CC-4DC9-E1B7-C053-519E8C6AA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ECC969-E661-B902-67C6-B634AAC94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89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4B8C8-6FCD-94C0-8A28-C72B00E83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092FE0D-FCAA-2339-70BB-162F03248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91B77A-1DFE-479D-1AF8-62040AC7A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A08D6E-5651-1FBE-8EEE-869FAA20D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127CC-18EB-4A30-9A83-71828FA7D505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034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25/11/2024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0E83D-191E-8D20-DE5C-C3A9B15F8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5BE3DC-7295-7C43-8550-2D5951D05B0B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4CD4D3-AACE-09A2-45DE-C40D4163F9EC}"/>
              </a:ext>
            </a:extLst>
          </p:cNvPr>
          <p:cNvSpPr txBox="1"/>
          <p:nvPr/>
        </p:nvSpPr>
        <p:spPr>
          <a:xfrm>
            <a:off x="256824" y="1273034"/>
            <a:ext cx="11406786" cy="496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Disponibilidade financeira</a:t>
            </a:r>
          </a:p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disponibilidade de caixa bruta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é composta, basicamente, por ativos de alta liquidez como Caixa, Bancos, Aplicações Financeiras e Outras Disponibilidades Financeiras.</a:t>
            </a:r>
          </a:p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Caixa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Saldo total, em 31 de dezembro do exercício de referência, da disponibilidade financeira de numerário e de outros valores em tesouraria;</a:t>
            </a:r>
          </a:p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Bancos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Saldo total, em 31 de dezembro do exercício de referência, da disponibilidade financeira em bancos;</a:t>
            </a:r>
          </a:p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Aplicações Financeiras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Saldo, em 31 de dezembro do exercício de referência, da disponibilidade financeira referente a aplicações financeiras consideradas equivalentes de caixa.</a:t>
            </a:r>
          </a:p>
          <a:p>
            <a:pPr algn="just" fontAlgn="base">
              <a:spcBef>
                <a:spcPts val="100"/>
              </a:spcBef>
              <a:spcAft>
                <a:spcPts val="100"/>
              </a:spcAft>
            </a:pP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disponibilidades de caixa da 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serão depositadas no Banco Central; as dos 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Estados, do Distrito Federal, dos Municípios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dos órgãos ou entidades do Poder Público e das empresas por ele controladas, em instituições financeiras oficiais, ressalvados os casos previstos em lei.</a:t>
            </a:r>
            <a:endParaRPr lang="pt-BR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CD4B60-C4FB-A318-CBCE-FA8FD194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E8453E-72F8-A763-C637-419E221D1246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E7EA38-7674-2449-ADA7-91AC6EB95078}"/>
              </a:ext>
            </a:extLst>
          </p:cNvPr>
          <p:cNvSpPr txBox="1"/>
          <p:nvPr/>
        </p:nvSpPr>
        <p:spPr>
          <a:xfrm>
            <a:off x="256824" y="1273034"/>
            <a:ext cx="11406786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Disponibilidade financeira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 </a:t>
            </a:r>
            <a:r>
              <a:rPr lang="pt-BR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disponibilidades de caixa dos regimes de previdência social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(geral e próprio dos servidores públicos), ainda que vinculadas a fundos específicos previstos na Constituição, ficarão depositadas em conta separada das demais disponibilidades de cada ente e aplicadas nas condições de mercado, com observância à legislação vigente e aos limites e condições de proteção e prudência financeira.</a:t>
            </a: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F61F5A-12AA-78DB-4F3B-A878611F0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C93433-EE58-2A22-81F5-D45E7C1EF7CF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28F5476-388F-01C8-46CB-8EE68CA6578F}"/>
              </a:ext>
            </a:extLst>
          </p:cNvPr>
          <p:cNvSpPr txBox="1"/>
          <p:nvPr/>
        </p:nvSpPr>
        <p:spPr>
          <a:xfrm>
            <a:off x="256824" y="1273034"/>
            <a:ext cx="11406786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Regras específicas para dezembro/2024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é permitido contrair obrigações de despesa que não possam ser cumpridas integralmente nos últimos dois quadrimestres do mandato. 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nulo qualquer ato que resulte em aumento de despesa de pessoal nos últimos 180 dias do mandato. 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conduta que provoque aumento de gastos com pessoal no período mencionado é crime, sujeito à reclusão de um a quatro anos. </a:t>
            </a:r>
          </a:p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Senado Federal veda a contratação de operações de crédito nos 120 dias anteriores ao final do mandato.</a:t>
            </a:r>
          </a:p>
        </p:txBody>
      </p:sp>
    </p:spTree>
    <p:extLst>
      <p:ext uri="{BB962C8B-B14F-4D97-AF65-F5344CB8AC3E}">
        <p14:creationId xmlns:p14="http://schemas.microsoft.com/office/powerpoint/2010/main" val="56608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0B643-AB2F-E5D3-C0AB-2AEA2C371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240F7DB-D6F5-7C46-A5A4-3D3E81AA15D4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604D94-4C65-B4DD-F95E-1D28BA93C217}"/>
              </a:ext>
            </a:extLst>
          </p:cNvPr>
          <p:cNvSpPr txBox="1"/>
          <p:nvPr/>
        </p:nvSpPr>
        <p:spPr>
          <a:xfrm>
            <a:off x="256824" y="1273034"/>
            <a:ext cx="11406786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Relatórios e recomendações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Comparação dos montantes despendidos com os limites da Lei de Responsabilidade Fiscal (LRF) 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Medidas corretivas a adotar ou já adotadas caso os limites tenham sido ultrapassados 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Demonstrativos do último quadrimestre, como o montante de disponibilidades de caixa, inscrições em Restos a Pagar, entre outros </a:t>
            </a:r>
          </a:p>
          <a:p>
            <a:pPr algn="just" fontAlgn="ctr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Calendário de entrega de documentos </a:t>
            </a:r>
          </a:p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Verificação do cumprimento da legislação ao longo do mandato e das sanções existentes.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8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CB630A-A4B1-839B-7C7B-BCDB3C2D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DC1047-F00A-8177-C159-7D0617E2C457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8A4BDE-E997-7EA1-33A5-0B09B28C6CE5}"/>
              </a:ext>
            </a:extLst>
          </p:cNvPr>
          <p:cNvSpPr txBox="1"/>
          <p:nvPr/>
        </p:nvSpPr>
        <p:spPr>
          <a:xfrm>
            <a:off x="256824" y="1273034"/>
            <a:ext cx="11406786" cy="457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Relatórios e recomendações</a:t>
            </a:r>
          </a:p>
          <a:p>
            <a:pPr algn="l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Também é importante que os agentes públicos estejam atentos 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Eleitoral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Gastos com pessoal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Vedação a operações de crédito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Assunção de obrigações de despesa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Publicidade institucional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Transferências voluntárias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Obras e serviços continuados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Condutas vedadas aos agentes públicos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Distribuição gratuita de bens ou valores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Processo de transição de governo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9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D7563-A2AE-8807-89C3-FD82417F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38004D2-973A-ACCA-9186-6946E4343620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D1DC85-8CF4-9B84-7014-FED1575737E0}"/>
              </a:ext>
            </a:extLst>
          </p:cNvPr>
          <p:cNvSpPr txBox="1"/>
          <p:nvPr/>
        </p:nvSpPr>
        <p:spPr>
          <a:xfrm>
            <a:off x="256824" y="1273034"/>
            <a:ext cx="114067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Fechamento do Mandato no SIM-AM:</a:t>
            </a:r>
          </a:p>
          <a:p>
            <a:pPr marL="457200" indent="-457200" algn="just">
              <a:spcBef>
                <a:spcPts val="400"/>
              </a:spcBef>
              <a:spcAft>
                <a:spcPts val="400"/>
              </a:spcAft>
              <a:buAutoNum type="alphaLcParenR"/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Quais os pontos a serem observados no SIM-AM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responsáveis devem assegurar a consistência dos dados lançados, a completude das informações sobre receitas e despesas, e a correta aplicação das normas contábeis.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Verificações na Contabilidade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Revisar os lançamentos contábeis para identificar inconsistências, assegurar a correta classificação e conciliar contas patrimoniais e de resultados.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Confirmar a disponibilidade financeira, conciliar extratos bancários e assegurar a regularidade na liquidação de despesas pendentes.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AC6340-F949-24F2-94CE-6ACB02301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ADA020-B6E8-7AC8-4913-18083D0452BF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0FB42B-FA03-1C37-0E64-317597925812}"/>
              </a:ext>
            </a:extLst>
          </p:cNvPr>
          <p:cNvSpPr txBox="1"/>
          <p:nvPr/>
        </p:nvSpPr>
        <p:spPr>
          <a:xfrm>
            <a:off x="256824" y="1273034"/>
            <a:ext cx="11406786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Fechamento do Mandato no SIM-AM: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Verificações na Tesouraria/Financeiro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conferências finais para evitar erros no envio, garantir a observância dos prazos e a adequação às exigências do TCE.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Observações atinentes ao Relatório que será encaminhado ao TCE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Incluir informações completas e consistentes, seguindo o modelo exigido pelo TCE, com destaque para a regularidade fiscal e cumprimento de metas.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A verificação preventiva sobre o encaminhamento das Contas ao TCE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conferências finais para evitar erros no envio, garantir a observância dos prazos e a adequação às exigências do TCE.</a:t>
            </a:r>
          </a:p>
        </p:txBody>
      </p:sp>
    </p:spTree>
    <p:extLst>
      <p:ext uri="{BB962C8B-B14F-4D97-AF65-F5344CB8AC3E}">
        <p14:creationId xmlns:p14="http://schemas.microsoft.com/office/powerpoint/2010/main" val="90129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4B5C5-B3BD-4D02-05C8-B6DDEB449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99B8166-822A-E800-1EBF-A06339646C7D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9D4452-A23E-2834-BF3A-4C89D9DCADA7}"/>
              </a:ext>
            </a:extLst>
          </p:cNvPr>
          <p:cNvSpPr txBox="1"/>
          <p:nvPr/>
        </p:nvSpPr>
        <p:spPr>
          <a:xfrm>
            <a:off x="256824" y="1273034"/>
            <a:ext cx="11406786" cy="215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Checklist de providências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Elaborar uma lista com itens a revisar, como regularidade fiscal, fechamento de restos a pagar, conferência de balanços e cumprimento de normas de transparência.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EDEDC-13FB-C38A-4101-C42078B8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356EF9-11C5-6179-A3E2-F4E0A6EC2807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3D6921B-06D7-D777-3CB3-8F5DC91C78AA}"/>
              </a:ext>
            </a:extLst>
          </p:cNvPr>
          <p:cNvSpPr txBox="1"/>
          <p:nvPr/>
        </p:nvSpPr>
        <p:spPr>
          <a:xfrm>
            <a:off x="256824" y="1273034"/>
            <a:ext cx="11406786" cy="215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Orientações pontuais (workshop)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treinamentos para equipes, esclarecer dúvidas sobre obrigações legais e reforçar boas práticas para fechamento de mandato com foco em conformidade normativa.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288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Encerramento do Mandato</a:t>
            </a:r>
          </a:p>
          <a:p>
            <a:pPr algn="ctr"/>
            <a:r>
              <a:rPr lang="pt-BR" sz="3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Passo a Passo Providências de Cada Setor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3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8000" y="2291644"/>
            <a:ext cx="11379200" cy="20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/>
            <a:endParaRPr lang="pt-BR" sz="3200" b="1" i="0" dirty="0">
              <a:effectLst/>
              <a:latin typeface="Arial Black" panose="020B0A040201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6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1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8476" y="1306334"/>
            <a:ext cx="10541457" cy="5094465"/>
          </a:xfrm>
        </p:spPr>
        <p:txBody>
          <a:bodyPr>
            <a:noAutofit/>
          </a:bodyPr>
          <a:lstStyle/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lvl="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 (33 anos) de experiências</a:t>
            </a: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indent="-20574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pt-BR" altLang="pt-BR" sz="2400" b="1" dirty="0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</a:t>
            </a:r>
            <a:r>
              <a:rPr lang="pt-BR" altLang="pt-BR" sz="2400" b="1" dirty="0" err="1">
                <a:solidFill>
                  <a:srgbClr val="0000F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Tognato</a:t>
            </a:r>
            <a:endParaRPr lang="pt-BR" altLang="pt-BR" sz="2400" b="1" dirty="0">
              <a:solidFill>
                <a:srgbClr val="0000FF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pt-BR" altLang="pt-BR" sz="2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pt-BR" altLang="pt-BR" sz="14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endParaRPr lang="pt-BR" altLang="pt-BR" sz="1600" b="1" dirty="0">
              <a:solidFill>
                <a:srgbClr val="1414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Das 09h às 12h</a:t>
            </a:r>
          </a:p>
          <a:p>
            <a:pPr>
              <a:buNone/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Dia: 28/11/2024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6824" y="1273034"/>
            <a:ext cx="114067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Antecipação de receita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Restos a pagar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Disponibilidade financeira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Regras específicas para dezembro/2024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Relatórios e recomendações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Fechamento do Mandato no SIM-AM: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Quais os pontos a serem observados no SIM-AM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Verificações na Contabilidade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Verificações na Tesouraria/Financeiro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Observações atinentes ao Relatório que será encaminhado ao TCE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A verificação preventiva sobre o encaminhamento das Contas ao TCE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Checklist de providências</a:t>
            </a:r>
            <a:b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Orientações pontuais (workshop)</a:t>
            </a:r>
            <a:endParaRPr lang="pt-BR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15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E12D3-87E2-E0A5-EB02-E6596891A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265472-35B6-E1EF-1F04-016BA47621F4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5F5F33-A7BB-4E04-0E8E-8AC213BE64D2}"/>
              </a:ext>
            </a:extLst>
          </p:cNvPr>
          <p:cNvSpPr txBox="1"/>
          <p:nvPr/>
        </p:nvSpPr>
        <p:spPr>
          <a:xfrm>
            <a:off x="256824" y="1273034"/>
            <a:ext cx="11406786" cy="4876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Antecipação de receita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Antecipação de Receita Orçamentária. É uma </a:t>
            </a:r>
            <a:r>
              <a:rPr lang="pt-BR" sz="24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operação de crédito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prevista na Constituição e na Lei de Responsabilidade Fiscal, destinada à </a:t>
            </a:r>
            <a:r>
              <a:rPr lang="pt-BR" sz="24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 de insuficiências temporárias 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caixa da União, estados e municípios, </a:t>
            </a: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devem quitar a operação até, no máximo, o dia 10 de dezembro do ano de contratação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São vedadas no último ano de exercício do mandato do prefeito, governador ou presidente.</a:t>
            </a:r>
          </a:p>
        </p:txBody>
      </p:sp>
    </p:spTree>
    <p:extLst>
      <p:ext uri="{BB962C8B-B14F-4D97-AF65-F5344CB8AC3E}">
        <p14:creationId xmlns:p14="http://schemas.microsoft.com/office/powerpoint/2010/main" val="258645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86850-B56D-E3CD-7CEB-88768425F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BEB3C1-DA92-6103-95B0-C91A9D9B4167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CCEF09-84CC-B95C-6289-D30FCFD26411}"/>
              </a:ext>
            </a:extLst>
          </p:cNvPr>
          <p:cNvSpPr txBox="1"/>
          <p:nvPr/>
        </p:nvSpPr>
        <p:spPr>
          <a:xfrm>
            <a:off x="256824" y="1273034"/>
            <a:ext cx="1140678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Restos a pagar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restos a pagar podem ser divididos em: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Processados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Despesas que foram empenhadas, liquidadas, mas não pagas</a:t>
            </a:r>
          </a:p>
          <a:p>
            <a:pPr algn="just" fontAlgn="ctr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Não processados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 Despesas que foram empenhadas, mas não liquidadas 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restos a pagar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processados não podem ser cancelados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pois o credor já tem direito adquirido ao crédito. Já os restos a pagar </a:t>
            </a:r>
            <a:r>
              <a:rPr lang="pt-BR" sz="2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não processados podem ser cancelados</a:t>
            </a:r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tendo validade até 31 de dezembro do exercício seguinte,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FEDERAL </a:t>
            </a:r>
            <a:r>
              <a:rPr lang="pt-B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4320/1964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36. Consideram-se Restos a Pagar as despesas empenhadas mas não pagas até o dia 31 de dezembro distinguindo-se as processadas das não processadas.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pt-BR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Parágrafo único. Os empenhos que correm à conta de créditos com vigência </a:t>
            </a:r>
            <a:r>
              <a:rPr lang="pt-BR" sz="24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plurienal</a:t>
            </a:r>
            <a:r>
              <a:rPr lang="pt-BR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não tenham sido liquidados, só serão computados como Restos a Pagar no último ano de vigência do crédito.</a:t>
            </a:r>
            <a:endParaRPr lang="pt-BR" sz="3200" b="1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89393E-CDE4-C6D6-6A92-4C86E7C2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89510C-CFB5-74D8-C972-9B738D18C44C}"/>
              </a:ext>
            </a:extLst>
          </p:cNvPr>
          <p:cNvSpPr txBox="1"/>
          <p:nvPr/>
        </p:nvSpPr>
        <p:spPr>
          <a:xfrm>
            <a:off x="256823" y="811369"/>
            <a:ext cx="1130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ENCERRAMENTO DO MANDATO </a:t>
            </a:r>
            <a:r>
              <a:rPr lang="pt-BR" sz="22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Providências Contábil-Orçamentária (parte 2)</a:t>
            </a:r>
            <a:endParaRPr lang="pt-BR" sz="2200" b="1" u="sng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F5C563-4039-0B7E-BCE8-8B2DE907EAAE}"/>
              </a:ext>
            </a:extLst>
          </p:cNvPr>
          <p:cNvSpPr txBox="1"/>
          <p:nvPr/>
        </p:nvSpPr>
        <p:spPr>
          <a:xfrm>
            <a:off x="256824" y="1273034"/>
            <a:ext cx="11406786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Restos a pagar</a:t>
            </a:r>
          </a:p>
          <a:p>
            <a:pPr algn="l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Despesa de Exercícios Anteriores (DEA)</a:t>
            </a:r>
          </a:p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Despesa de exercício encerrado, para a qual o orçamento respectivo consignava crédito próprio, com saldo suficiente para atendê-la, que não se tenha processado na época própria, bem como os restos a pagar com prescrição interrompida e os compromissos reconhecidos após o encerramento do exercício correspondente. Poderá ser paga à conta de dotação específica consignada no orçamento, discriminada por elementos, observada, sempre que possível, a ordem cronológica.</a:t>
            </a:r>
          </a:p>
          <a:p>
            <a:pPr algn="l"/>
            <a:r>
              <a:rPr lang="pt-B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4.320/1964, art. 37.</a:t>
            </a:r>
            <a:endParaRPr lang="pt-BR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0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1309</Words>
  <Application>Microsoft Office PowerPoint</Application>
  <PresentationFormat>Widescreen</PresentationFormat>
  <Paragraphs>120</Paragraphs>
  <Slides>21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sandra monteiro</cp:lastModifiedBy>
  <cp:revision>1417</cp:revision>
  <cp:lastPrinted>2024-02-20T23:11:01Z</cp:lastPrinted>
  <dcterms:created xsi:type="dcterms:W3CDTF">2021-01-15T17:03:51Z</dcterms:created>
  <dcterms:modified xsi:type="dcterms:W3CDTF">2024-11-25T12:23:03Z</dcterms:modified>
</cp:coreProperties>
</file>